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7c1c4ae824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c1c4ae8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6de5bcffaf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6de5bcffaf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6de5bcffa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de5bcffa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6de5bcffa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de5bcffa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6de5bcff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6de5bcff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6de5bcffaf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de5bcffaf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6de5bcffa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de5bcffa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6de5bcffa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de5bcffa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6de5bcffaf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6de5bcffaf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6de5bcffaf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6de5bcffaf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6de5bcffaf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6de5bcffaf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6de5bcffaf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6de5bcffaf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6de5bcffaf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de5bcffaf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6de5bcffaf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de5bcffaf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FE9FB"/>
            </a:gs>
            <a:gs pos="100000">
              <a:srgbClr val="6E9BE7"/>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docs.google.com/document/d/1WqP-LNWPM5l-sBIp_MYicTlN56DXWrN2mWdymT8-Ogg/edit" TargetMode="External"/><Relationship Id="rId4" Type="http://schemas.openxmlformats.org/officeDocument/2006/relationships/hyperlink" Target="https://docs.google.com/document/d/1bAdVxUW50u4YCk5eW8MNmOsxro3uQ5RV5nXwK-ijoKg/edi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4.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www.youtube.com/watch?v=NMblKpkKYao" TargetMode="External"/><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www.youtube.com/watch?v=JvbHu_bVa_g" TargetMode="External"/><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 Id="rId11" Type="http://schemas.openxmlformats.org/officeDocument/2006/relationships/image" Target="../media/image11.png"/><Relationship Id="rId10" Type="http://schemas.openxmlformats.org/officeDocument/2006/relationships/image" Target="../media/image4.png"/><Relationship Id="rId9"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png"/><Relationship Id="rId7" Type="http://schemas.openxmlformats.org/officeDocument/2006/relationships/image" Target="../media/image13.png"/><Relationship Id="rId8"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Wed-Thur January 22nd-23rd</a:t>
            </a:r>
            <a:endParaRPr b="1" sz="3500">
              <a:solidFill>
                <a:schemeClr val="dk1"/>
              </a:solidFill>
              <a:latin typeface="Calibri"/>
              <a:ea typeface="Calibri"/>
              <a:cs typeface="Calibri"/>
              <a:sym typeface="Calibri"/>
            </a:endParaRPr>
          </a:p>
          <a:p>
            <a:pPr indent="-234950" lvl="0" marL="457200" rtl="0" algn="l">
              <a:spcBef>
                <a:spcPts val="0"/>
              </a:spcBef>
              <a:spcAft>
                <a:spcPts val="0"/>
              </a:spcAft>
              <a:buClr>
                <a:schemeClr val="dk1"/>
              </a:buClr>
              <a:buSzPts val="3500"/>
              <a:buFont typeface="Arial"/>
              <a:buNone/>
            </a:pPr>
            <a:r>
              <a:t/>
            </a:r>
            <a:endParaRPr sz="35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Arial"/>
              <a:buChar char="•"/>
            </a:pPr>
            <a:r>
              <a:rPr lang="en" sz="3000">
                <a:solidFill>
                  <a:schemeClr val="dk1"/>
                </a:solidFill>
                <a:latin typeface="Calibri"/>
                <a:ea typeface="Calibri"/>
                <a:cs typeface="Calibri"/>
                <a:sym typeface="Calibri"/>
              </a:rPr>
              <a:t>Recap Yesterday - Automation...Going too Far?</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Arial"/>
              <a:buChar char="•"/>
            </a:pPr>
            <a:r>
              <a:rPr lang="en" sz="3000">
                <a:solidFill>
                  <a:schemeClr val="dk1"/>
                </a:solidFill>
                <a:latin typeface="Calibri"/>
                <a:ea typeface="Calibri"/>
                <a:cs typeface="Calibri"/>
                <a:sym typeface="Calibri"/>
              </a:rPr>
              <a:t>Gray Area Project - Building a Bot You Can Trust</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Virtue Ethics</a:t>
            </a:r>
            <a:endParaRPr sz="3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3500"/>
              <a:buFont typeface="Arial"/>
              <a:buNone/>
            </a:pPr>
            <a:r>
              <a:t/>
            </a:r>
            <a:endParaRPr sz="3500">
              <a:solidFill>
                <a:schemeClr val="dk1"/>
              </a:solidFill>
              <a:latin typeface="Calibri"/>
              <a:ea typeface="Calibri"/>
              <a:cs typeface="Calibri"/>
              <a:sym typeface="Calibri"/>
            </a:endParaRPr>
          </a:p>
          <a:p>
            <a:pPr indent="-387350" lvl="0" marL="457200" rtl="0" algn="l">
              <a:spcBef>
                <a:spcPts val="0"/>
              </a:spcBef>
              <a:spcAft>
                <a:spcPts val="0"/>
              </a:spcAft>
              <a:buClr>
                <a:srgbClr val="FF0000"/>
              </a:buClr>
              <a:buSzPts val="2400"/>
              <a:buChar char="•"/>
            </a:pPr>
            <a:r>
              <a:rPr lang="en" sz="2400">
                <a:solidFill>
                  <a:srgbClr val="FF0000"/>
                </a:solidFill>
                <a:latin typeface="Calibri"/>
                <a:ea typeface="Calibri"/>
                <a:cs typeface="Calibri"/>
                <a:sym typeface="Calibri"/>
              </a:rPr>
              <a:t>Homework </a:t>
            </a:r>
            <a:endParaRPr sz="2400">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During projects only...</a:t>
            </a:r>
            <a:endParaRPr/>
          </a:p>
        </p:txBody>
      </p:sp>
      <p:sp>
        <p:nvSpPr>
          <p:cNvPr id="55" name="Google Shape;55;p13"/>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construct an </a:t>
            </a:r>
            <a:r>
              <a:rPr b="1" lang="en" sz="2200">
                <a:solidFill>
                  <a:schemeClr val="dk1"/>
                </a:solidFill>
                <a:latin typeface="Calibri"/>
                <a:ea typeface="Calibri"/>
                <a:cs typeface="Calibri"/>
                <a:sym typeface="Calibri"/>
              </a:rPr>
              <a:t>argument</a:t>
            </a:r>
            <a:r>
              <a:rPr b="1" lang="en" sz="2200">
                <a:solidFill>
                  <a:schemeClr val="dk1"/>
                </a:solidFill>
                <a:latin typeface="Calibri"/>
                <a:ea typeface="Calibri"/>
                <a:cs typeface="Calibri"/>
                <a:sym typeface="Calibri"/>
              </a:rPr>
              <a:t> for what kind of ethical code a machine should have.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ctrTitle"/>
          </p:nvPr>
        </p:nvSpPr>
        <p:spPr>
          <a:xfrm>
            <a:off x="311700" y="247750"/>
            <a:ext cx="8520600" cy="213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400"/>
              <a:t>But who builds the A.I.?</a:t>
            </a:r>
            <a:endParaRPr sz="3400"/>
          </a:p>
          <a:p>
            <a:pPr indent="0" lvl="0" marL="0" rtl="0" algn="ctr">
              <a:spcBef>
                <a:spcPts val="0"/>
              </a:spcBef>
              <a:spcAft>
                <a:spcPts val="0"/>
              </a:spcAft>
              <a:buNone/>
            </a:pPr>
            <a:r>
              <a:t/>
            </a:r>
            <a:endParaRPr sz="3400"/>
          </a:p>
          <a:p>
            <a:pPr indent="0" lvl="0" marL="0" rtl="0" algn="ctr">
              <a:spcBef>
                <a:spcPts val="0"/>
              </a:spcBef>
              <a:spcAft>
                <a:spcPts val="0"/>
              </a:spcAft>
              <a:buNone/>
            </a:pPr>
            <a:r>
              <a:rPr lang="en" sz="3400"/>
              <a:t>How do we build an A.I. / </a:t>
            </a:r>
            <a:endParaRPr sz="3400"/>
          </a:p>
          <a:p>
            <a:pPr indent="0" lvl="0" marL="0" rtl="0" algn="ctr">
              <a:spcBef>
                <a:spcPts val="0"/>
              </a:spcBef>
              <a:spcAft>
                <a:spcPts val="0"/>
              </a:spcAft>
              <a:buNone/>
            </a:pPr>
            <a:r>
              <a:rPr lang="en" sz="3400"/>
              <a:t>Robot that we can trust?</a:t>
            </a:r>
            <a:endParaRPr sz="3400"/>
          </a:p>
        </p:txBody>
      </p:sp>
      <p:sp>
        <p:nvSpPr>
          <p:cNvPr id="131" name="Google Shape;131;p22"/>
          <p:cNvSpPr txBox="1"/>
          <p:nvPr/>
        </p:nvSpPr>
        <p:spPr>
          <a:xfrm>
            <a:off x="1731350" y="2797650"/>
            <a:ext cx="5909100" cy="166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u="sng">
                <a:solidFill>
                  <a:schemeClr val="hlink"/>
                </a:solidFill>
                <a:hlinkClick r:id="rId3"/>
              </a:rPr>
              <a:t>Ethical Code Activity</a:t>
            </a:r>
            <a:endParaRPr sz="3000"/>
          </a:p>
          <a:p>
            <a:pPr indent="0" lvl="0" marL="0" rtl="0" algn="ctr">
              <a:spcBef>
                <a:spcPts val="0"/>
              </a:spcBef>
              <a:spcAft>
                <a:spcPts val="0"/>
              </a:spcAft>
              <a:buNone/>
            </a:pPr>
            <a:r>
              <a:t/>
            </a:r>
            <a:endParaRPr sz="3000"/>
          </a:p>
          <a:p>
            <a:pPr indent="0" lvl="0" marL="0" rtl="0" algn="ctr">
              <a:spcBef>
                <a:spcPts val="0"/>
              </a:spcBef>
              <a:spcAft>
                <a:spcPts val="0"/>
              </a:spcAft>
              <a:buNone/>
            </a:pPr>
            <a:r>
              <a:rPr lang="en" sz="3000" u="sng">
                <a:solidFill>
                  <a:schemeClr val="hlink"/>
                </a:solidFill>
                <a:hlinkClick r:id="rId4"/>
              </a:rPr>
              <a:t>Gray Area Activity</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ctrTitle"/>
          </p:nvPr>
        </p:nvSpPr>
        <p:spPr>
          <a:xfrm>
            <a:off x="311700" y="176200"/>
            <a:ext cx="8520600" cy="119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Ethical Code Activity</a:t>
            </a:r>
            <a:endParaRPr sz="3600"/>
          </a:p>
          <a:p>
            <a:pPr indent="0" lvl="0" marL="0" rtl="0" algn="ctr">
              <a:spcBef>
                <a:spcPts val="0"/>
              </a:spcBef>
              <a:spcAft>
                <a:spcPts val="0"/>
              </a:spcAft>
              <a:buNone/>
            </a:pPr>
            <a:r>
              <a:rPr lang="en" sz="3000"/>
              <a:t>“Ethics of You”</a:t>
            </a:r>
            <a:endParaRPr sz="3000"/>
          </a:p>
        </p:txBody>
      </p:sp>
      <p:sp>
        <p:nvSpPr>
          <p:cNvPr id="137" name="Google Shape;137;p23"/>
          <p:cNvSpPr txBox="1"/>
          <p:nvPr>
            <p:ph idx="1" type="subTitle"/>
          </p:nvPr>
        </p:nvSpPr>
        <p:spPr>
          <a:xfrm>
            <a:off x="404200" y="1660800"/>
            <a:ext cx="3388800" cy="343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Ethical </a:t>
            </a:r>
            <a:r>
              <a:rPr b="1" i="1" lang="en" sz="2400"/>
              <a:t>Data</a:t>
            </a:r>
            <a:r>
              <a:rPr lang="en" sz="2400"/>
              <a:t> Gathering</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Let’s gather data on the classrooms ethical beliefs.</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Slavery, Cars, Police, Art, Hitler, Killing, Drugs</a:t>
            </a:r>
            <a:endParaRPr sz="2400"/>
          </a:p>
        </p:txBody>
      </p:sp>
      <p:cxnSp>
        <p:nvCxnSpPr>
          <p:cNvPr id="138" name="Google Shape;138;p23"/>
          <p:cNvCxnSpPr/>
          <p:nvPr/>
        </p:nvCxnSpPr>
        <p:spPr>
          <a:xfrm>
            <a:off x="5310150" y="1610100"/>
            <a:ext cx="18600" cy="3534000"/>
          </a:xfrm>
          <a:prstGeom prst="straightConnector1">
            <a:avLst/>
          </a:prstGeom>
          <a:noFill/>
          <a:ln cap="flat" cmpd="sng" w="9525">
            <a:solidFill>
              <a:schemeClr val="dk2"/>
            </a:solidFill>
            <a:prstDash val="solid"/>
            <a:round/>
            <a:headEnd len="med" w="med" type="none"/>
            <a:tailEnd len="med" w="med" type="none"/>
          </a:ln>
        </p:spPr>
      </p:cxnSp>
      <p:cxnSp>
        <p:nvCxnSpPr>
          <p:cNvPr id="139" name="Google Shape;139;p23"/>
          <p:cNvCxnSpPr/>
          <p:nvPr/>
        </p:nvCxnSpPr>
        <p:spPr>
          <a:xfrm>
            <a:off x="7603875" y="1610100"/>
            <a:ext cx="18600" cy="35340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23"/>
          <p:cNvSpPr txBox="1"/>
          <p:nvPr/>
        </p:nvSpPr>
        <p:spPr>
          <a:xfrm>
            <a:off x="4042775"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Evil</a:t>
            </a:r>
            <a:endParaRPr/>
          </a:p>
        </p:txBody>
      </p:sp>
      <p:sp>
        <p:nvSpPr>
          <p:cNvPr id="141" name="Google Shape;141;p23"/>
          <p:cNvSpPr txBox="1"/>
          <p:nvPr/>
        </p:nvSpPr>
        <p:spPr>
          <a:xfrm>
            <a:off x="7867800"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Good</a:t>
            </a:r>
            <a:endParaRPr/>
          </a:p>
        </p:txBody>
      </p:sp>
      <p:sp>
        <p:nvSpPr>
          <p:cNvPr id="142" name="Google Shape;142;p23"/>
          <p:cNvSpPr txBox="1"/>
          <p:nvPr/>
        </p:nvSpPr>
        <p:spPr>
          <a:xfrm>
            <a:off x="5906663"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Neutral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ctrTitle"/>
          </p:nvPr>
        </p:nvSpPr>
        <p:spPr>
          <a:xfrm>
            <a:off x="311700" y="0"/>
            <a:ext cx="8520600" cy="5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Gray Area Project</a:t>
            </a:r>
            <a:endParaRPr sz="2400"/>
          </a:p>
        </p:txBody>
      </p:sp>
      <p:pic>
        <p:nvPicPr>
          <p:cNvPr id="148" name="Google Shape;148;p24"/>
          <p:cNvPicPr preferRelativeResize="0"/>
          <p:nvPr/>
        </p:nvPicPr>
        <p:blipFill>
          <a:blip r:embed="rId3">
            <a:alphaModFix/>
          </a:blip>
          <a:stretch>
            <a:fillRect/>
          </a:stretch>
        </p:blipFill>
        <p:spPr>
          <a:xfrm>
            <a:off x="152400" y="949500"/>
            <a:ext cx="2889037" cy="4097925"/>
          </a:xfrm>
          <a:prstGeom prst="rect">
            <a:avLst/>
          </a:prstGeom>
          <a:noFill/>
          <a:ln>
            <a:noFill/>
          </a:ln>
        </p:spPr>
      </p:pic>
      <p:pic>
        <p:nvPicPr>
          <p:cNvPr id="149" name="Google Shape;149;p24"/>
          <p:cNvPicPr preferRelativeResize="0"/>
          <p:nvPr/>
        </p:nvPicPr>
        <p:blipFill>
          <a:blip r:embed="rId4">
            <a:alphaModFix/>
          </a:blip>
          <a:stretch>
            <a:fillRect/>
          </a:stretch>
        </p:blipFill>
        <p:spPr>
          <a:xfrm>
            <a:off x="3131925" y="949513"/>
            <a:ext cx="2880150" cy="4097900"/>
          </a:xfrm>
          <a:prstGeom prst="rect">
            <a:avLst/>
          </a:prstGeom>
          <a:noFill/>
          <a:ln>
            <a:noFill/>
          </a:ln>
        </p:spPr>
      </p:pic>
      <p:pic>
        <p:nvPicPr>
          <p:cNvPr id="150" name="Google Shape;150;p24"/>
          <p:cNvPicPr preferRelativeResize="0"/>
          <p:nvPr/>
        </p:nvPicPr>
        <p:blipFill>
          <a:blip r:embed="rId5">
            <a:alphaModFix/>
          </a:blip>
          <a:stretch>
            <a:fillRect/>
          </a:stretch>
        </p:blipFill>
        <p:spPr>
          <a:xfrm>
            <a:off x="6102575" y="949511"/>
            <a:ext cx="2889025" cy="4097901"/>
          </a:xfrm>
          <a:prstGeom prst="rect">
            <a:avLst/>
          </a:prstGeom>
          <a:noFill/>
          <a:ln>
            <a:noFill/>
          </a:ln>
        </p:spPr>
      </p:pic>
      <p:sp>
        <p:nvSpPr>
          <p:cNvPr id="151" name="Google Shape;151;p24"/>
          <p:cNvSpPr txBox="1"/>
          <p:nvPr/>
        </p:nvSpPr>
        <p:spPr>
          <a:xfrm>
            <a:off x="6681889" y="565050"/>
            <a:ext cx="17304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Jedi - “Good”</a:t>
            </a:r>
            <a:endParaRPr b="1" sz="1800"/>
          </a:p>
        </p:txBody>
      </p:sp>
      <p:sp>
        <p:nvSpPr>
          <p:cNvPr id="152" name="Google Shape;152;p24"/>
          <p:cNvSpPr txBox="1"/>
          <p:nvPr/>
        </p:nvSpPr>
        <p:spPr>
          <a:xfrm>
            <a:off x="3657000" y="565063"/>
            <a:ext cx="18300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Gray Jedi</a:t>
            </a:r>
            <a:endParaRPr b="1" sz="1800"/>
          </a:p>
        </p:txBody>
      </p:sp>
      <p:sp>
        <p:nvSpPr>
          <p:cNvPr id="153" name="Google Shape;153;p24"/>
          <p:cNvSpPr txBox="1"/>
          <p:nvPr/>
        </p:nvSpPr>
        <p:spPr>
          <a:xfrm>
            <a:off x="836838" y="565050"/>
            <a:ext cx="15201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Sith - “Evil”</a:t>
            </a:r>
            <a:endParaRPr b="1"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ctrTitle"/>
          </p:nvPr>
        </p:nvSpPr>
        <p:spPr>
          <a:xfrm>
            <a:off x="311700" y="404050"/>
            <a:ext cx="8520600" cy="183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What is meant by “gray” ethics?</a:t>
            </a:r>
            <a:endParaRPr sz="3600"/>
          </a:p>
          <a:p>
            <a:pPr indent="0" lvl="0" marL="0" rtl="0" algn="ctr">
              <a:spcBef>
                <a:spcPts val="0"/>
              </a:spcBef>
              <a:spcAft>
                <a:spcPts val="0"/>
              </a:spcAft>
              <a:buNone/>
            </a:pPr>
            <a:r>
              <a:t/>
            </a:r>
            <a:endParaRPr sz="3600"/>
          </a:p>
          <a:p>
            <a:pPr indent="0" lvl="0" marL="0" rtl="0" algn="ctr">
              <a:spcBef>
                <a:spcPts val="0"/>
              </a:spcBef>
              <a:spcAft>
                <a:spcPts val="0"/>
              </a:spcAft>
              <a:buNone/>
            </a:pPr>
            <a:r>
              <a:rPr lang="en" sz="3600"/>
              <a:t>Is life black and white?  Or more gray?</a:t>
            </a:r>
            <a:endParaRPr sz="3600"/>
          </a:p>
        </p:txBody>
      </p:sp>
      <p:pic>
        <p:nvPicPr>
          <p:cNvPr id="159" name="Google Shape;159;p25"/>
          <p:cNvPicPr preferRelativeResize="0"/>
          <p:nvPr/>
        </p:nvPicPr>
        <p:blipFill>
          <a:blip r:embed="rId3">
            <a:alphaModFix/>
          </a:blip>
          <a:stretch>
            <a:fillRect/>
          </a:stretch>
        </p:blipFill>
        <p:spPr>
          <a:xfrm>
            <a:off x="835750" y="2797438"/>
            <a:ext cx="2516825" cy="1834001"/>
          </a:xfrm>
          <a:prstGeom prst="rect">
            <a:avLst/>
          </a:prstGeom>
          <a:noFill/>
          <a:ln>
            <a:noFill/>
          </a:ln>
        </p:spPr>
      </p:pic>
      <p:pic>
        <p:nvPicPr>
          <p:cNvPr id="160" name="Google Shape;160;p25"/>
          <p:cNvPicPr preferRelativeResize="0"/>
          <p:nvPr/>
        </p:nvPicPr>
        <p:blipFill>
          <a:blip r:embed="rId4">
            <a:alphaModFix/>
          </a:blip>
          <a:stretch>
            <a:fillRect/>
          </a:stretch>
        </p:blipFill>
        <p:spPr>
          <a:xfrm>
            <a:off x="6072100" y="2797188"/>
            <a:ext cx="2283925" cy="1834476"/>
          </a:xfrm>
          <a:prstGeom prst="rect">
            <a:avLst/>
          </a:prstGeom>
          <a:noFill/>
          <a:ln>
            <a:noFill/>
          </a:ln>
        </p:spPr>
      </p:pic>
      <p:pic>
        <p:nvPicPr>
          <p:cNvPr id="161" name="Google Shape;161;p25"/>
          <p:cNvPicPr preferRelativeResize="0"/>
          <p:nvPr/>
        </p:nvPicPr>
        <p:blipFill>
          <a:blip r:embed="rId5">
            <a:alphaModFix/>
          </a:blip>
          <a:stretch>
            <a:fillRect/>
          </a:stretch>
        </p:blipFill>
        <p:spPr>
          <a:xfrm>
            <a:off x="3453925" y="2797425"/>
            <a:ext cx="2516826" cy="18339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ctrTitle"/>
          </p:nvPr>
        </p:nvSpPr>
        <p:spPr>
          <a:xfrm>
            <a:off x="311700" y="0"/>
            <a:ext cx="8520600" cy="158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“Gray” Ethics </a:t>
            </a:r>
            <a:endParaRPr sz="3200"/>
          </a:p>
          <a:p>
            <a:pPr indent="0" lvl="0" marL="0" rtl="0" algn="ctr">
              <a:spcBef>
                <a:spcPts val="0"/>
              </a:spcBef>
              <a:spcAft>
                <a:spcPts val="0"/>
              </a:spcAft>
              <a:buNone/>
            </a:pPr>
            <a:r>
              <a:rPr lang="en" sz="3200"/>
              <a:t>(Gray Jedi Code) </a:t>
            </a:r>
            <a:endParaRPr sz="3200"/>
          </a:p>
          <a:p>
            <a:pPr indent="0" lvl="0" marL="0" rtl="0" algn="ctr">
              <a:spcBef>
                <a:spcPts val="0"/>
              </a:spcBef>
              <a:spcAft>
                <a:spcPts val="0"/>
              </a:spcAft>
              <a:buNone/>
            </a:pPr>
            <a:r>
              <a:rPr lang="en" sz="3200"/>
              <a:t>Has a Real Name - </a:t>
            </a:r>
            <a:r>
              <a:rPr b="1" i="1" lang="en" sz="3200"/>
              <a:t>Virtue Ethics</a:t>
            </a:r>
            <a:endParaRPr b="1" i="1" sz="3200"/>
          </a:p>
        </p:txBody>
      </p:sp>
      <p:pic>
        <p:nvPicPr>
          <p:cNvPr descr="Virtue Ethics is a normative philosophical approach that urges people to live a moral life by cultivating virtuous habits. This video is part of Ethics Defined, an animated library of more than 50 ethics terms and concepts from Ethics Unwrapped, available at https://ethicsunwrapped.utexas.edu/glossary&#10;&#10;For free videos and teaching resources on ethics and leadership, visit http://ethicsunwrapped.utexas.edu/  &#10;&#10;Ethics Unwrapped is a free online educational program produced by the Center for Leadership and Ethics at The University of Texas at Austin. It offers an innovative approach to introducing complex ethics topics that is accessible to both students and instructors. For more videos, case studies, and teaching materials, visit http://ethicsunwrapped.utexas.edu/ &#10;&#10;A complete playlist of Ethics Unwrapped videos available on YouTube may be found at: http://bit.ly/2lzF71u&#10;&#10;© 2017 The University of Texas at Austin. All Rights Reserved." id="167" name="Google Shape;167;p26" title="Ethics Defined: Virtue Ethics">
            <a:hlinkClick r:id="rId3"/>
          </p:cNvPr>
          <p:cNvPicPr preferRelativeResize="0"/>
          <p:nvPr/>
        </p:nvPicPr>
        <p:blipFill>
          <a:blip r:embed="rId4">
            <a:alphaModFix/>
          </a:blip>
          <a:stretch>
            <a:fillRect/>
          </a:stretch>
        </p:blipFill>
        <p:spPr>
          <a:xfrm>
            <a:off x="2167213" y="1582500"/>
            <a:ext cx="4809575" cy="3607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0" y="-6765"/>
            <a:ext cx="9144000" cy="5150267"/>
          </a:xfrm>
          <a:prstGeom prst="rect">
            <a:avLst/>
          </a:prstGeom>
          <a:noFill/>
          <a:ln>
            <a:noFill/>
          </a:ln>
        </p:spPr>
      </p:pic>
      <p:sp>
        <p:nvSpPr>
          <p:cNvPr id="61" name="Google Shape;61;p14"/>
          <p:cNvSpPr txBox="1"/>
          <p:nvPr/>
        </p:nvSpPr>
        <p:spPr>
          <a:xfrm>
            <a:off x="528975" y="749300"/>
            <a:ext cx="4550100" cy="15840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ctr">
              <a:spcBef>
                <a:spcPts val="0"/>
              </a:spcBef>
              <a:spcAft>
                <a:spcPts val="0"/>
              </a:spcAft>
              <a:buSzPts val="1800"/>
              <a:buAutoNum type="arabicPeriod"/>
            </a:pPr>
            <a:r>
              <a:rPr lang="en" sz="1800"/>
              <a:t>What makes the fourth industrial revolution different?</a:t>
            </a:r>
            <a:endParaRPr sz="1800"/>
          </a:p>
          <a:p>
            <a:pPr indent="0" lvl="0" marL="0" rtl="0" algn="ctr">
              <a:spcBef>
                <a:spcPts val="0"/>
              </a:spcBef>
              <a:spcAft>
                <a:spcPts val="0"/>
              </a:spcAft>
              <a:buNone/>
            </a:pPr>
            <a:r>
              <a:t/>
            </a:r>
            <a:endParaRPr sz="1800"/>
          </a:p>
          <a:p>
            <a:pPr indent="-342900" lvl="0" marL="457200" rtl="0" algn="ctr">
              <a:spcBef>
                <a:spcPts val="0"/>
              </a:spcBef>
              <a:spcAft>
                <a:spcPts val="0"/>
              </a:spcAft>
              <a:buSzPts val="1800"/>
              <a:buAutoNum type="arabicPeriod"/>
            </a:pPr>
            <a:r>
              <a:rPr lang="en" sz="1800"/>
              <a:t>What is being </a:t>
            </a:r>
            <a:r>
              <a:rPr b="1" i="1" lang="en" sz="1800"/>
              <a:t>automated</a:t>
            </a:r>
            <a:r>
              <a:rPr lang="en" sz="1800"/>
              <a:t> in the fourth revolution? (what part of the body)</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80125" y="1627800"/>
            <a:ext cx="5908775" cy="3327525"/>
          </a:xfrm>
          <a:prstGeom prst="rect">
            <a:avLst/>
          </a:prstGeom>
          <a:noFill/>
          <a:ln>
            <a:noFill/>
          </a:ln>
        </p:spPr>
      </p:pic>
      <p:sp>
        <p:nvSpPr>
          <p:cNvPr id="67" name="Google Shape;67;p15"/>
          <p:cNvSpPr txBox="1"/>
          <p:nvPr/>
        </p:nvSpPr>
        <p:spPr>
          <a:xfrm>
            <a:off x="180125" y="345975"/>
            <a:ext cx="3546000" cy="10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t>Automation Today &amp; Netflix 2.0</a:t>
            </a:r>
            <a:endParaRPr b="1" sz="3000"/>
          </a:p>
        </p:txBody>
      </p:sp>
      <p:sp>
        <p:nvSpPr>
          <p:cNvPr id="68" name="Google Shape;68;p15"/>
          <p:cNvSpPr txBox="1"/>
          <p:nvPr/>
        </p:nvSpPr>
        <p:spPr>
          <a:xfrm>
            <a:off x="6088950" y="1627775"/>
            <a:ext cx="2773200" cy="3327600"/>
          </a:xfrm>
          <a:prstGeom prst="rect">
            <a:avLst/>
          </a:prstGeom>
          <a:solidFill>
            <a:srgbClr val="93C47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Year?</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rPr b="1" lang="en" sz="2000"/>
              <a:t>Netflix 2.0?</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rPr b="1" lang="en" sz="2000"/>
              <a:t>Total Employees?</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t/>
            </a:r>
            <a:endParaRPr b="1" sz="2000"/>
          </a:p>
          <a:p>
            <a:pPr indent="0" lvl="0" marL="0" rtl="0" algn="l">
              <a:spcBef>
                <a:spcPts val="0"/>
              </a:spcBef>
              <a:spcAft>
                <a:spcPts val="0"/>
              </a:spcAft>
              <a:buNone/>
            </a:pPr>
            <a:r>
              <a:rPr b="1" lang="en" sz="2000"/>
              <a:t>Total Revenue?</a:t>
            </a:r>
            <a:endParaRPr b="1" sz="2000"/>
          </a:p>
        </p:txBody>
      </p:sp>
      <p:sp>
        <p:nvSpPr>
          <p:cNvPr id="69" name="Google Shape;69;p15"/>
          <p:cNvSpPr txBox="1"/>
          <p:nvPr/>
        </p:nvSpPr>
        <p:spPr>
          <a:xfrm>
            <a:off x="3661050" y="164025"/>
            <a:ext cx="5201400" cy="14637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sz="1800"/>
              <a:t>Who gets to keep their job? If your account doesn’t work...who do you call?</a:t>
            </a:r>
            <a:endParaRPr b="1" sz="1800"/>
          </a:p>
          <a:p>
            <a:pPr indent="-342900" lvl="0" marL="457200" rtl="0" algn="l">
              <a:spcBef>
                <a:spcPts val="0"/>
              </a:spcBef>
              <a:spcAft>
                <a:spcPts val="0"/>
              </a:spcAft>
              <a:buSzPts val="1800"/>
              <a:buAutoNum type="arabicPeriod"/>
            </a:pPr>
            <a:r>
              <a:rPr b="1" lang="en" sz="1800"/>
              <a:t>What are Netflix Originals?</a:t>
            </a:r>
            <a:endParaRPr b="1" sz="1800"/>
          </a:p>
          <a:p>
            <a:pPr indent="-342900" lvl="0" marL="457200" rtl="0" algn="l">
              <a:spcBef>
                <a:spcPts val="0"/>
              </a:spcBef>
              <a:spcAft>
                <a:spcPts val="0"/>
              </a:spcAft>
              <a:buSzPts val="1800"/>
              <a:buAutoNum type="arabicPeriod"/>
            </a:pPr>
            <a:r>
              <a:rPr b="1" lang="en" sz="1800"/>
              <a:t>Can you think of other examples besides Blockbuster --&gt; Netflix?</a:t>
            </a:r>
            <a:endParaRPr b="1"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ctrTitle"/>
          </p:nvPr>
        </p:nvSpPr>
        <p:spPr>
          <a:xfrm>
            <a:off x="311700" y="326400"/>
            <a:ext cx="8520600" cy="59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How do we get to 500 employees for Netflix 2.0?</a:t>
            </a:r>
            <a:endParaRPr sz="3000"/>
          </a:p>
        </p:txBody>
      </p:sp>
      <p:pic>
        <p:nvPicPr>
          <p:cNvPr descr="Google showed off its Assistant having a humanlike conversation with someone at a hair salon and a small restaurant. Google CEO Sundar Pichai explains Google Duplex at Google I/O.&#10;&#10;For more videos, subscribe to Mashable Daily: http://on.mash.to/SubscribeNews&#10;&#10;Visit Mashable on the web: http://mashable.com/&#10;&#10;Give us a follow:&#10;Facebook: https://www.facebook.com/mashable/ &#10;Twitter: https://twitter.com/mashable/ &#10;Instagram: https://www.instagram.com/mashable/" id="75" name="Google Shape;75;p16" title="Google's AI Assistant Can Now Make Real Phone Calls">
            <a:hlinkClick r:id="rId3"/>
          </p:cNvPr>
          <p:cNvPicPr preferRelativeResize="0"/>
          <p:nvPr/>
        </p:nvPicPr>
        <p:blipFill>
          <a:blip r:embed="rId4">
            <a:alphaModFix/>
          </a:blip>
          <a:stretch>
            <a:fillRect/>
          </a:stretch>
        </p:blipFill>
        <p:spPr>
          <a:xfrm>
            <a:off x="2286000" y="989700"/>
            <a:ext cx="4572000" cy="3429000"/>
          </a:xfrm>
          <a:prstGeom prst="rect">
            <a:avLst/>
          </a:prstGeom>
          <a:noFill/>
          <a:ln>
            <a:noFill/>
          </a:ln>
        </p:spPr>
      </p:pic>
      <p:sp>
        <p:nvSpPr>
          <p:cNvPr id="76" name="Google Shape;76;p16"/>
          <p:cNvSpPr txBox="1"/>
          <p:nvPr>
            <p:ph type="ctrTitle"/>
          </p:nvPr>
        </p:nvSpPr>
        <p:spPr>
          <a:xfrm>
            <a:off x="311700" y="4418700"/>
            <a:ext cx="8520600" cy="59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How far should we </a:t>
            </a:r>
            <a:r>
              <a:rPr b="1" i="1" lang="en" sz="3000"/>
              <a:t>automate</a:t>
            </a:r>
            <a:r>
              <a:rPr lang="en" sz="3000"/>
              <a:t> everything??</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ctrTitle"/>
          </p:nvPr>
        </p:nvSpPr>
        <p:spPr>
          <a:xfrm>
            <a:off x="311700" y="0"/>
            <a:ext cx="8520600" cy="82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A.I. Decides Your Job</a:t>
            </a:r>
            <a:endParaRPr sz="4000"/>
          </a:p>
        </p:txBody>
      </p:sp>
      <p:pic>
        <p:nvPicPr>
          <p:cNvPr id="82" name="Google Shape;82;p17"/>
          <p:cNvPicPr preferRelativeResize="0"/>
          <p:nvPr/>
        </p:nvPicPr>
        <p:blipFill>
          <a:blip r:embed="rId3">
            <a:alphaModFix/>
          </a:blip>
          <a:stretch>
            <a:fillRect/>
          </a:stretch>
        </p:blipFill>
        <p:spPr>
          <a:xfrm>
            <a:off x="2836813" y="2058463"/>
            <a:ext cx="3470374" cy="1026575"/>
          </a:xfrm>
          <a:prstGeom prst="rect">
            <a:avLst/>
          </a:prstGeom>
          <a:noFill/>
          <a:ln>
            <a:noFill/>
          </a:ln>
        </p:spPr>
      </p:pic>
      <p:pic>
        <p:nvPicPr>
          <p:cNvPr id="83" name="Google Shape;83;p17"/>
          <p:cNvPicPr preferRelativeResize="0"/>
          <p:nvPr/>
        </p:nvPicPr>
        <p:blipFill>
          <a:blip r:embed="rId4">
            <a:alphaModFix/>
          </a:blip>
          <a:stretch>
            <a:fillRect/>
          </a:stretch>
        </p:blipFill>
        <p:spPr>
          <a:xfrm>
            <a:off x="514800" y="375950"/>
            <a:ext cx="1269800" cy="1269800"/>
          </a:xfrm>
          <a:prstGeom prst="rect">
            <a:avLst/>
          </a:prstGeom>
          <a:noFill/>
          <a:ln>
            <a:noFill/>
          </a:ln>
        </p:spPr>
      </p:pic>
      <p:pic>
        <p:nvPicPr>
          <p:cNvPr id="84" name="Google Shape;84;p17"/>
          <p:cNvPicPr preferRelativeResize="0"/>
          <p:nvPr/>
        </p:nvPicPr>
        <p:blipFill>
          <a:blip r:embed="rId5">
            <a:alphaModFix/>
          </a:blip>
          <a:stretch>
            <a:fillRect/>
          </a:stretch>
        </p:blipFill>
        <p:spPr>
          <a:xfrm>
            <a:off x="311700" y="1884000"/>
            <a:ext cx="1096216" cy="821100"/>
          </a:xfrm>
          <a:prstGeom prst="rect">
            <a:avLst/>
          </a:prstGeom>
          <a:noFill/>
          <a:ln>
            <a:noFill/>
          </a:ln>
        </p:spPr>
      </p:pic>
      <p:pic>
        <p:nvPicPr>
          <p:cNvPr id="85" name="Google Shape;85;p17"/>
          <p:cNvPicPr preferRelativeResize="0"/>
          <p:nvPr/>
        </p:nvPicPr>
        <p:blipFill>
          <a:blip r:embed="rId6">
            <a:alphaModFix/>
          </a:blip>
          <a:stretch>
            <a:fillRect/>
          </a:stretch>
        </p:blipFill>
        <p:spPr>
          <a:xfrm>
            <a:off x="2167801" y="926500"/>
            <a:ext cx="1026575" cy="1026575"/>
          </a:xfrm>
          <a:prstGeom prst="rect">
            <a:avLst/>
          </a:prstGeom>
          <a:noFill/>
          <a:ln>
            <a:noFill/>
          </a:ln>
        </p:spPr>
      </p:pic>
      <p:pic>
        <p:nvPicPr>
          <p:cNvPr id="86" name="Google Shape;86;p17"/>
          <p:cNvPicPr preferRelativeResize="0"/>
          <p:nvPr/>
        </p:nvPicPr>
        <p:blipFill>
          <a:blip r:embed="rId7">
            <a:alphaModFix/>
          </a:blip>
          <a:stretch>
            <a:fillRect/>
          </a:stretch>
        </p:blipFill>
        <p:spPr>
          <a:xfrm>
            <a:off x="6932000" y="629021"/>
            <a:ext cx="1621524" cy="1621524"/>
          </a:xfrm>
          <a:prstGeom prst="rect">
            <a:avLst/>
          </a:prstGeom>
          <a:noFill/>
          <a:ln>
            <a:noFill/>
          </a:ln>
        </p:spPr>
      </p:pic>
      <p:pic>
        <p:nvPicPr>
          <p:cNvPr id="87" name="Google Shape;87;p17"/>
          <p:cNvPicPr preferRelativeResize="0"/>
          <p:nvPr/>
        </p:nvPicPr>
        <p:blipFill>
          <a:blip r:embed="rId8">
            <a:alphaModFix/>
          </a:blip>
          <a:stretch>
            <a:fillRect/>
          </a:stretch>
        </p:blipFill>
        <p:spPr>
          <a:xfrm>
            <a:off x="7210775" y="3154145"/>
            <a:ext cx="1780825" cy="1780807"/>
          </a:xfrm>
          <a:prstGeom prst="rect">
            <a:avLst/>
          </a:prstGeom>
          <a:noFill/>
          <a:ln>
            <a:noFill/>
          </a:ln>
        </p:spPr>
      </p:pic>
      <p:cxnSp>
        <p:nvCxnSpPr>
          <p:cNvPr id="88" name="Google Shape;88;p17"/>
          <p:cNvCxnSpPr>
            <a:stCxn id="82" idx="1"/>
            <a:endCxn id="84" idx="3"/>
          </p:cNvCxnSpPr>
          <p:nvPr/>
        </p:nvCxnSpPr>
        <p:spPr>
          <a:xfrm rot="10800000">
            <a:off x="1407913" y="2294550"/>
            <a:ext cx="1428900" cy="277200"/>
          </a:xfrm>
          <a:prstGeom prst="straightConnector1">
            <a:avLst/>
          </a:prstGeom>
          <a:noFill/>
          <a:ln cap="flat" cmpd="sng" w="9525">
            <a:solidFill>
              <a:srgbClr val="000000"/>
            </a:solidFill>
            <a:prstDash val="solid"/>
            <a:round/>
            <a:headEnd len="med" w="med" type="none"/>
            <a:tailEnd len="med" w="med" type="none"/>
          </a:ln>
        </p:spPr>
      </p:cxnSp>
      <p:cxnSp>
        <p:nvCxnSpPr>
          <p:cNvPr id="89" name="Google Shape;89;p17"/>
          <p:cNvCxnSpPr>
            <a:stCxn id="82" idx="1"/>
            <a:endCxn id="83" idx="2"/>
          </p:cNvCxnSpPr>
          <p:nvPr/>
        </p:nvCxnSpPr>
        <p:spPr>
          <a:xfrm rot="10800000">
            <a:off x="1149613" y="1645650"/>
            <a:ext cx="1687200" cy="926100"/>
          </a:xfrm>
          <a:prstGeom prst="straightConnector1">
            <a:avLst/>
          </a:prstGeom>
          <a:noFill/>
          <a:ln cap="flat" cmpd="sng" w="9525">
            <a:solidFill>
              <a:srgbClr val="000000"/>
            </a:solidFill>
            <a:prstDash val="solid"/>
            <a:round/>
            <a:headEnd len="med" w="med" type="none"/>
            <a:tailEnd len="med" w="med" type="none"/>
          </a:ln>
        </p:spPr>
      </p:cxnSp>
      <p:cxnSp>
        <p:nvCxnSpPr>
          <p:cNvPr id="90" name="Google Shape;90;p17"/>
          <p:cNvCxnSpPr>
            <a:stCxn id="82" idx="0"/>
            <a:endCxn id="85" idx="3"/>
          </p:cNvCxnSpPr>
          <p:nvPr/>
        </p:nvCxnSpPr>
        <p:spPr>
          <a:xfrm rot="10800000">
            <a:off x="3194400" y="1439863"/>
            <a:ext cx="1377600" cy="618600"/>
          </a:xfrm>
          <a:prstGeom prst="straightConnector1">
            <a:avLst/>
          </a:prstGeom>
          <a:noFill/>
          <a:ln cap="flat" cmpd="sng" w="9525">
            <a:solidFill>
              <a:srgbClr val="000000"/>
            </a:solidFill>
            <a:prstDash val="solid"/>
            <a:round/>
            <a:headEnd len="med" w="med" type="none"/>
            <a:tailEnd len="med" w="med" type="none"/>
          </a:ln>
        </p:spPr>
      </p:cxnSp>
      <p:pic>
        <p:nvPicPr>
          <p:cNvPr id="91" name="Google Shape;91;p17"/>
          <p:cNvPicPr preferRelativeResize="0"/>
          <p:nvPr/>
        </p:nvPicPr>
        <p:blipFill>
          <a:blip r:embed="rId9">
            <a:alphaModFix/>
          </a:blip>
          <a:stretch>
            <a:fillRect/>
          </a:stretch>
        </p:blipFill>
        <p:spPr>
          <a:xfrm>
            <a:off x="654225" y="3768010"/>
            <a:ext cx="1780825" cy="984761"/>
          </a:xfrm>
          <a:prstGeom prst="rect">
            <a:avLst/>
          </a:prstGeom>
          <a:noFill/>
          <a:ln>
            <a:noFill/>
          </a:ln>
        </p:spPr>
      </p:pic>
      <p:pic>
        <p:nvPicPr>
          <p:cNvPr id="92" name="Google Shape;92;p17"/>
          <p:cNvPicPr preferRelativeResize="0"/>
          <p:nvPr/>
        </p:nvPicPr>
        <p:blipFill>
          <a:blip r:embed="rId10">
            <a:alphaModFix/>
          </a:blip>
          <a:stretch>
            <a:fillRect/>
          </a:stretch>
        </p:blipFill>
        <p:spPr>
          <a:xfrm>
            <a:off x="3061350" y="3777035"/>
            <a:ext cx="1269800" cy="1117415"/>
          </a:xfrm>
          <a:prstGeom prst="rect">
            <a:avLst/>
          </a:prstGeom>
          <a:noFill/>
          <a:ln>
            <a:noFill/>
          </a:ln>
        </p:spPr>
      </p:pic>
      <p:pic>
        <p:nvPicPr>
          <p:cNvPr id="93" name="Google Shape;93;p17"/>
          <p:cNvPicPr preferRelativeResize="0"/>
          <p:nvPr/>
        </p:nvPicPr>
        <p:blipFill>
          <a:blip r:embed="rId11">
            <a:alphaModFix/>
          </a:blip>
          <a:stretch>
            <a:fillRect/>
          </a:stretch>
        </p:blipFill>
        <p:spPr>
          <a:xfrm>
            <a:off x="5389303" y="3543775"/>
            <a:ext cx="1377600" cy="1377600"/>
          </a:xfrm>
          <a:prstGeom prst="rect">
            <a:avLst/>
          </a:prstGeom>
          <a:noFill/>
          <a:ln>
            <a:noFill/>
          </a:ln>
        </p:spPr>
      </p:pic>
      <p:cxnSp>
        <p:nvCxnSpPr>
          <p:cNvPr id="94" name="Google Shape;94;p17"/>
          <p:cNvCxnSpPr>
            <a:stCxn id="82" idx="0"/>
            <a:endCxn id="86" idx="1"/>
          </p:cNvCxnSpPr>
          <p:nvPr/>
        </p:nvCxnSpPr>
        <p:spPr>
          <a:xfrm flipH="1" rot="10800000">
            <a:off x="4572000" y="1439863"/>
            <a:ext cx="2360100" cy="618600"/>
          </a:xfrm>
          <a:prstGeom prst="straightConnector1">
            <a:avLst/>
          </a:prstGeom>
          <a:noFill/>
          <a:ln cap="flat" cmpd="sng" w="9525">
            <a:solidFill>
              <a:srgbClr val="000000"/>
            </a:solidFill>
            <a:prstDash val="solid"/>
            <a:round/>
            <a:headEnd len="med" w="med" type="none"/>
            <a:tailEnd len="med" w="med" type="none"/>
          </a:ln>
        </p:spPr>
      </p:cxnSp>
      <p:cxnSp>
        <p:nvCxnSpPr>
          <p:cNvPr id="95" name="Google Shape;95;p17"/>
          <p:cNvCxnSpPr>
            <a:stCxn id="82" idx="3"/>
            <a:endCxn id="87" idx="0"/>
          </p:cNvCxnSpPr>
          <p:nvPr/>
        </p:nvCxnSpPr>
        <p:spPr>
          <a:xfrm>
            <a:off x="6307187" y="2571750"/>
            <a:ext cx="1794000" cy="582300"/>
          </a:xfrm>
          <a:prstGeom prst="straightConnector1">
            <a:avLst/>
          </a:prstGeom>
          <a:noFill/>
          <a:ln cap="flat" cmpd="sng" w="9525">
            <a:solidFill>
              <a:srgbClr val="000000"/>
            </a:solidFill>
            <a:prstDash val="solid"/>
            <a:round/>
            <a:headEnd len="med" w="med" type="none"/>
            <a:tailEnd len="med" w="med" type="none"/>
          </a:ln>
        </p:spPr>
      </p:cxnSp>
      <p:cxnSp>
        <p:nvCxnSpPr>
          <p:cNvPr id="96" name="Google Shape;96;p17"/>
          <p:cNvCxnSpPr>
            <a:stCxn id="82" idx="2"/>
            <a:endCxn id="93" idx="0"/>
          </p:cNvCxnSpPr>
          <p:nvPr/>
        </p:nvCxnSpPr>
        <p:spPr>
          <a:xfrm>
            <a:off x="4572000" y="3085038"/>
            <a:ext cx="1506000" cy="458700"/>
          </a:xfrm>
          <a:prstGeom prst="straightConnector1">
            <a:avLst/>
          </a:prstGeom>
          <a:noFill/>
          <a:ln cap="flat" cmpd="sng" w="9525">
            <a:solidFill>
              <a:srgbClr val="000000"/>
            </a:solidFill>
            <a:prstDash val="solid"/>
            <a:round/>
            <a:headEnd len="med" w="med" type="none"/>
            <a:tailEnd len="med" w="med" type="none"/>
          </a:ln>
        </p:spPr>
      </p:cxnSp>
      <p:cxnSp>
        <p:nvCxnSpPr>
          <p:cNvPr id="97" name="Google Shape;97;p17"/>
          <p:cNvCxnSpPr>
            <a:endCxn id="92" idx="0"/>
          </p:cNvCxnSpPr>
          <p:nvPr/>
        </p:nvCxnSpPr>
        <p:spPr>
          <a:xfrm flipH="1">
            <a:off x="3696250" y="3084935"/>
            <a:ext cx="875700" cy="692100"/>
          </a:xfrm>
          <a:prstGeom prst="straightConnector1">
            <a:avLst/>
          </a:prstGeom>
          <a:noFill/>
          <a:ln cap="flat" cmpd="sng" w="9525">
            <a:solidFill>
              <a:srgbClr val="000000"/>
            </a:solidFill>
            <a:prstDash val="solid"/>
            <a:round/>
            <a:headEnd len="med" w="med" type="none"/>
            <a:tailEnd len="med" w="med" type="none"/>
          </a:ln>
        </p:spPr>
      </p:cxnSp>
      <p:cxnSp>
        <p:nvCxnSpPr>
          <p:cNvPr id="98" name="Google Shape;98;p17"/>
          <p:cNvCxnSpPr>
            <a:stCxn id="82" idx="1"/>
            <a:endCxn id="91" idx="0"/>
          </p:cNvCxnSpPr>
          <p:nvPr/>
        </p:nvCxnSpPr>
        <p:spPr>
          <a:xfrm flipH="1">
            <a:off x="1544713" y="2571750"/>
            <a:ext cx="1292100" cy="11964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ctrTitle"/>
          </p:nvPr>
        </p:nvSpPr>
        <p:spPr>
          <a:xfrm>
            <a:off x="311700" y="0"/>
            <a:ext cx="8520600" cy="83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A.I. Teaches You</a:t>
            </a:r>
            <a:endParaRPr sz="4800"/>
          </a:p>
        </p:txBody>
      </p:sp>
      <p:pic>
        <p:nvPicPr>
          <p:cNvPr id="104" name="Google Shape;104;p18"/>
          <p:cNvPicPr preferRelativeResize="0"/>
          <p:nvPr/>
        </p:nvPicPr>
        <p:blipFill>
          <a:blip r:embed="rId3">
            <a:alphaModFix/>
          </a:blip>
          <a:stretch>
            <a:fillRect/>
          </a:stretch>
        </p:blipFill>
        <p:spPr>
          <a:xfrm>
            <a:off x="2196550" y="837600"/>
            <a:ext cx="4750901" cy="1181400"/>
          </a:xfrm>
          <a:prstGeom prst="rect">
            <a:avLst/>
          </a:prstGeom>
          <a:noFill/>
          <a:ln>
            <a:noFill/>
          </a:ln>
        </p:spPr>
      </p:pic>
      <p:pic>
        <p:nvPicPr>
          <p:cNvPr id="105" name="Google Shape;105;p18"/>
          <p:cNvPicPr preferRelativeResize="0"/>
          <p:nvPr/>
        </p:nvPicPr>
        <p:blipFill>
          <a:blip r:embed="rId4">
            <a:alphaModFix/>
          </a:blip>
          <a:stretch>
            <a:fillRect/>
          </a:stretch>
        </p:blipFill>
        <p:spPr>
          <a:xfrm>
            <a:off x="1924200" y="2098050"/>
            <a:ext cx="5295600" cy="298140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ctrTitle"/>
          </p:nvPr>
        </p:nvSpPr>
        <p:spPr>
          <a:xfrm>
            <a:off x="311700" y="611425"/>
            <a:ext cx="8520600" cy="92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A.I. Takes Care of You</a:t>
            </a:r>
            <a:endParaRPr sz="4800"/>
          </a:p>
        </p:txBody>
      </p:sp>
      <p:pic>
        <p:nvPicPr>
          <p:cNvPr id="111" name="Google Shape;111;p19"/>
          <p:cNvPicPr preferRelativeResize="0"/>
          <p:nvPr/>
        </p:nvPicPr>
        <p:blipFill>
          <a:blip r:embed="rId3">
            <a:alphaModFix/>
          </a:blip>
          <a:stretch>
            <a:fillRect/>
          </a:stretch>
        </p:blipFill>
        <p:spPr>
          <a:xfrm>
            <a:off x="528100" y="2012900"/>
            <a:ext cx="3289774" cy="2467300"/>
          </a:xfrm>
          <a:prstGeom prst="rect">
            <a:avLst/>
          </a:prstGeom>
          <a:noFill/>
          <a:ln>
            <a:noFill/>
          </a:ln>
        </p:spPr>
      </p:pic>
      <p:pic>
        <p:nvPicPr>
          <p:cNvPr id="112" name="Google Shape;112;p19"/>
          <p:cNvPicPr preferRelativeResize="0"/>
          <p:nvPr/>
        </p:nvPicPr>
        <p:blipFill>
          <a:blip r:embed="rId4">
            <a:alphaModFix/>
          </a:blip>
          <a:stretch>
            <a:fillRect/>
          </a:stretch>
        </p:blipFill>
        <p:spPr>
          <a:xfrm>
            <a:off x="4296175" y="2012900"/>
            <a:ext cx="4386300" cy="2467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ctrTitle"/>
          </p:nvPr>
        </p:nvSpPr>
        <p:spPr>
          <a:xfrm>
            <a:off x="311700" y="139375"/>
            <a:ext cx="8520600" cy="109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A.I. Decides if You </a:t>
            </a:r>
            <a:endParaRPr sz="3600"/>
          </a:p>
          <a:p>
            <a:pPr indent="0" lvl="0" marL="0" rtl="0" algn="ctr">
              <a:spcBef>
                <a:spcPts val="0"/>
              </a:spcBef>
              <a:spcAft>
                <a:spcPts val="0"/>
              </a:spcAft>
              <a:buNone/>
            </a:pPr>
            <a:r>
              <a:rPr lang="en" sz="3600"/>
              <a:t>Deserve to Go to Jail</a:t>
            </a:r>
            <a:endParaRPr sz="3600"/>
          </a:p>
        </p:txBody>
      </p:sp>
      <p:pic>
        <p:nvPicPr>
          <p:cNvPr id="118" name="Google Shape;118;p20"/>
          <p:cNvPicPr preferRelativeResize="0"/>
          <p:nvPr/>
        </p:nvPicPr>
        <p:blipFill>
          <a:blip r:embed="rId3">
            <a:alphaModFix/>
          </a:blip>
          <a:stretch>
            <a:fillRect/>
          </a:stretch>
        </p:blipFill>
        <p:spPr>
          <a:xfrm>
            <a:off x="5077975" y="1236775"/>
            <a:ext cx="3754325" cy="3754325"/>
          </a:xfrm>
          <a:prstGeom prst="rect">
            <a:avLst/>
          </a:prstGeom>
          <a:noFill/>
          <a:ln>
            <a:noFill/>
          </a:ln>
        </p:spPr>
      </p:pic>
      <p:pic>
        <p:nvPicPr>
          <p:cNvPr id="119" name="Google Shape;119;p20"/>
          <p:cNvPicPr preferRelativeResize="0"/>
          <p:nvPr/>
        </p:nvPicPr>
        <p:blipFill>
          <a:blip r:embed="rId4">
            <a:alphaModFix/>
          </a:blip>
          <a:stretch>
            <a:fillRect/>
          </a:stretch>
        </p:blipFill>
        <p:spPr>
          <a:xfrm>
            <a:off x="311700" y="1236775"/>
            <a:ext cx="3754325" cy="3754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ctrTitle"/>
          </p:nvPr>
        </p:nvSpPr>
        <p:spPr>
          <a:xfrm>
            <a:off x="311700" y="317450"/>
            <a:ext cx="8520600" cy="88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A.I. Decides if You Live or Die</a:t>
            </a:r>
            <a:endParaRPr sz="4800"/>
          </a:p>
        </p:txBody>
      </p:sp>
      <p:pic>
        <p:nvPicPr>
          <p:cNvPr id="125" name="Google Shape;125;p21"/>
          <p:cNvPicPr preferRelativeResize="0"/>
          <p:nvPr/>
        </p:nvPicPr>
        <p:blipFill>
          <a:blip r:embed="rId3">
            <a:alphaModFix/>
          </a:blip>
          <a:stretch>
            <a:fillRect/>
          </a:stretch>
        </p:blipFill>
        <p:spPr>
          <a:xfrm>
            <a:off x="1343025" y="1199150"/>
            <a:ext cx="6457950" cy="3629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